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404165-1877-4C1A-8363-266F3F87D200}" v="398" dt="2023-05-09T14:42:05.006"/>
    <p1510:client id="{A73BE409-B6B7-4DA9-8052-776C5F635A50}" v="3" dt="2023-05-09T15:22:58.635"/>
    <p1510:client id="{A92EC783-9516-4C65-B2D7-AD6662D1F8D5}" v="1" dt="2023-05-10T13:26:42.0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62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434" y="2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e Foti" userId="ea6aa1b6-c0ae-4ab0-adb8-52ec9965f655" providerId="ADAL" clId="{A92EC783-9516-4C65-B2D7-AD6662D1F8D5}"/>
    <pc:docChg chg="modSld modMainMaster">
      <pc:chgData name="George Foti" userId="ea6aa1b6-c0ae-4ab0-adb8-52ec9965f655" providerId="ADAL" clId="{A92EC783-9516-4C65-B2D7-AD6662D1F8D5}" dt="2023-05-10T13:29:58.881" v="64" actId="20577"/>
      <pc:docMkLst>
        <pc:docMk/>
      </pc:docMkLst>
      <pc:sldChg chg="modSp">
        <pc:chgData name="George Foti" userId="ea6aa1b6-c0ae-4ab0-adb8-52ec9965f655" providerId="ADAL" clId="{A92EC783-9516-4C65-B2D7-AD6662D1F8D5}" dt="2023-05-10T13:26:42.087" v="0" actId="1076"/>
        <pc:sldMkLst>
          <pc:docMk/>
          <pc:sldMk cId="0" sldId="363"/>
        </pc:sldMkLst>
        <pc:spChg chg="mod">
          <ac:chgData name="George Foti" userId="ea6aa1b6-c0ae-4ab0-adb8-52ec9965f655" providerId="ADAL" clId="{A92EC783-9516-4C65-B2D7-AD6662D1F8D5}" dt="2023-05-10T13:26:42.087" v="0" actId="1076"/>
          <ac:spMkLst>
            <pc:docMk/>
            <pc:sldMk cId="0" sldId="363"/>
            <ac:spMk id="6146" creationId="{39BD4D34-87E7-4105-B586-4767AFA2F0F4}"/>
          </ac:spMkLst>
        </pc:spChg>
      </pc:sldChg>
      <pc:sldMasterChg chg="modSp mod">
        <pc:chgData name="George Foti" userId="ea6aa1b6-c0ae-4ab0-adb8-52ec9965f655" providerId="ADAL" clId="{A92EC783-9516-4C65-B2D7-AD6662D1F8D5}" dt="2023-05-10T13:29:58.881" v="64" actId="20577"/>
        <pc:sldMasterMkLst>
          <pc:docMk/>
          <pc:sldMasterMk cId="0" sldId="2147485146"/>
        </pc:sldMasterMkLst>
        <pc:spChg chg="mod">
          <ac:chgData name="George Foti" userId="ea6aa1b6-c0ae-4ab0-adb8-52ec9965f655" providerId="ADAL" clId="{A92EC783-9516-4C65-B2D7-AD6662D1F8D5}" dt="2023-05-10T13:29:58.881" v="64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3643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SA2#157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Berlin  May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S2-2306443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/>
              <a:t>Study on IMS event exposure framework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George Foti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796"/>
            <a:ext cx="10515600" cy="1325563"/>
          </a:xfrm>
        </p:spPr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ea typeface="Times New Roman" panose="02020603050405020304" pitchFamily="18" charset="0"/>
              </a:rPr>
              <a:t>There are currently no standard defined mechanisms in IMS for an external (to the PLMN trust domain) API invoker to subscribe to specific events related to a specific IMS subscriber / group of IMS subscribers.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800" dirty="0"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800" dirty="0"/>
              <a:t>The serving IMS NFs (providing / producing said events / data) cannot be dynamically located by the API invoker.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800" dirty="0"/>
              <a:t>An example of a specific event that can be subscribed to is “IMS user call-state” (e.g., idle, busy, registered etc.).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800" dirty="0"/>
              <a:t>The objective of the study is to update the IMS reference architecture (i.e., TS. 23.228) to provide a framework whereby external (to the PLMN trust domain) API invokers can dynamically subscribe to IMS events related to a specific IMS subscriber or group of IMS subscribers via subscribe / notify mechanism. </a:t>
            </a:r>
          </a:p>
          <a:p>
            <a:pPr marL="0" indent="0">
              <a:buNone/>
            </a:pP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899087" cy="4351338"/>
          </a:xfrm>
        </p:spPr>
        <p:txBody>
          <a:bodyPr/>
          <a:lstStyle/>
          <a:p>
            <a:pPr marL="0" indent="0" hangingPunct="0">
              <a:spcAft>
                <a:spcPts val="900"/>
              </a:spcAft>
              <a:buNone/>
            </a:pPr>
            <a:r>
              <a:rPr lang="en-GB" sz="1800" i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It is proposed to study the following items in 3GPP R19:</a:t>
            </a:r>
            <a:endParaRPr lang="en-SE" sz="1800" i="1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>
                <a:solidFill>
                  <a:srgbClr val="000000"/>
                </a:solidFill>
                <a:ea typeface="Times New Roman" panose="02020603050405020304" pitchFamily="18" charset="0"/>
              </a:rPr>
              <a:t>IMS </a:t>
            </a:r>
            <a:r>
              <a:rPr lang="en-GB" sz="1800" i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event subscription mechanisms via subscribe / notify procedures to external API invokers,</a:t>
            </a: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a typeface="Times New Roman" panose="02020603050405020304" pitchFamily="18" charset="0"/>
              </a:rPr>
              <a:t>identify IMS events that can be subscribed to,</a:t>
            </a:r>
            <a:endParaRPr lang="en-SE" sz="180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 i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locator functionality whereby the IMS NF / IMS NFs serving the specific subscriber(s) for which the specific event was requested is found,</a:t>
            </a:r>
            <a:endParaRPr lang="en-SE" sz="1800" i="1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 i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subscribe / notify procedures from the IMS NF / IMS NFs serving the specific subscriber(s) for the requested event,</a:t>
            </a:r>
            <a:endParaRPr lang="en-SE" sz="1800" i="1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 i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synergies with the Network Exposure Framework defined in 5GS (e.g., exposure of events to external API invokers via the network exposure function (NEF) from the IMS NF / IMS NFs).</a:t>
            </a:r>
            <a:endParaRPr lang="en-SE" sz="1800" i="1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en-US" sz="18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242088-C8A1-AECA-0E45-E9ACCFD2D267}"/>
              </a:ext>
            </a:extLst>
          </p:cNvPr>
          <p:cNvSpPr/>
          <p:nvPr/>
        </p:nvSpPr>
        <p:spPr bwMode="auto">
          <a:xfrm>
            <a:off x="7855973" y="4079226"/>
            <a:ext cx="3138083" cy="46876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sv-SE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IMS exposure</a:t>
            </a:r>
            <a:r>
              <a:rPr lang="sv-SE" sz="1400">
                <a:solidFill>
                  <a:schemeClr val="tx1"/>
                </a:solidFill>
              </a:rPr>
              <a:t> framework</a:t>
            </a:r>
            <a:endParaRPr kumimoji="0" lang="sv-SE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FDE456-D15A-F394-2A79-D81D1F252563}"/>
              </a:ext>
            </a:extLst>
          </p:cNvPr>
          <p:cNvSpPr/>
          <p:nvPr/>
        </p:nvSpPr>
        <p:spPr bwMode="auto">
          <a:xfrm>
            <a:off x="7194921" y="1825625"/>
            <a:ext cx="4592069" cy="447564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Subtitle 7">
            <a:extLst>
              <a:ext uri="{FF2B5EF4-FFF2-40B4-BE49-F238E27FC236}">
                <a16:creationId xmlns:a16="http://schemas.microsoft.com/office/drawing/2014/main" id="{BD06CB45-9B93-A1BF-0D30-8E2B7A2018F3}"/>
              </a:ext>
            </a:extLst>
          </p:cNvPr>
          <p:cNvSpPr txBox="1">
            <a:spLocks noChangeAspect="1"/>
          </p:cNvSpPr>
          <p:nvPr/>
        </p:nvSpPr>
        <p:spPr>
          <a:xfrm>
            <a:off x="9830269" y="2685152"/>
            <a:ext cx="450000" cy="632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lIns="0" tIns="18000" rIns="0" bIns="0"/>
          <a:lstStyle>
            <a:lvl1pPr marL="22860" indent="-22860" algn="l" defTabSz="9144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•"/>
              <a:defRPr sz="2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Clr>
                <a:schemeClr val="tx1"/>
              </a:buClr>
              <a:buNone/>
            </a:pPr>
            <a:r>
              <a:rPr lang="en-US" sz="1800">
                <a:latin typeface="Ericsson Technical Icons" panose="00000500000000000000" pitchFamily="2" charset="0"/>
              </a:rPr>
              <a:t>S</a:t>
            </a:r>
          </a:p>
          <a:p>
            <a:pPr marL="0" indent="0" algn="ctr">
              <a:lnSpc>
                <a:spcPct val="100000"/>
              </a:lnSpc>
              <a:buClr>
                <a:schemeClr val="tx1"/>
              </a:buClr>
              <a:buNone/>
            </a:pPr>
            <a:r>
              <a:rPr lang="en-US" sz="1200">
                <a:latin typeface="Ericsson Hilda" pitchFamily="2" charset="0"/>
              </a:rPr>
              <a:t>AF</a:t>
            </a:r>
            <a:endParaRPr lang="en-US" sz="800">
              <a:latin typeface="Ericsson Hilda" pitchFamily="2" charset="0"/>
            </a:endParaRPr>
          </a:p>
        </p:txBody>
      </p:sp>
      <p:sp>
        <p:nvSpPr>
          <p:cNvPr id="6" name="Subtitle 7">
            <a:extLst>
              <a:ext uri="{FF2B5EF4-FFF2-40B4-BE49-F238E27FC236}">
                <a16:creationId xmlns:a16="http://schemas.microsoft.com/office/drawing/2014/main" id="{431D2D2C-D077-FAD1-324C-ADF44AFB3F45}"/>
              </a:ext>
            </a:extLst>
          </p:cNvPr>
          <p:cNvSpPr txBox="1">
            <a:spLocks noChangeAspect="1"/>
          </p:cNvSpPr>
          <p:nvPr/>
        </p:nvSpPr>
        <p:spPr>
          <a:xfrm>
            <a:off x="9440046" y="2855423"/>
            <a:ext cx="450000" cy="632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lIns="0" tIns="18000" rIns="0" bIns="0"/>
          <a:lstStyle>
            <a:lvl1pPr marL="22860" indent="-22860" algn="l" defTabSz="9144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•"/>
              <a:defRPr sz="2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Clr>
                <a:schemeClr val="tx1"/>
              </a:buClr>
              <a:buNone/>
            </a:pPr>
            <a:r>
              <a:rPr lang="en-US" sz="1800">
                <a:latin typeface="Ericsson Technical Icons" panose="00000500000000000000" pitchFamily="2" charset="0"/>
              </a:rPr>
              <a:t>S</a:t>
            </a:r>
          </a:p>
          <a:p>
            <a:pPr marL="0" indent="0" algn="ctr">
              <a:lnSpc>
                <a:spcPct val="100000"/>
              </a:lnSpc>
              <a:buClr>
                <a:schemeClr val="tx1"/>
              </a:buClr>
              <a:buNone/>
            </a:pPr>
            <a:r>
              <a:rPr lang="en-US" sz="1200">
                <a:latin typeface="Ericsson Hilda" pitchFamily="2" charset="0"/>
              </a:rPr>
              <a:t>AF</a:t>
            </a:r>
            <a:endParaRPr lang="en-US" sz="800">
              <a:latin typeface="Ericsson Hilda" pitchFamily="2" charset="0"/>
            </a:endParaRPr>
          </a:p>
        </p:txBody>
      </p:sp>
      <p:sp>
        <p:nvSpPr>
          <p:cNvPr id="7" name="Subtitle 7">
            <a:extLst>
              <a:ext uri="{FF2B5EF4-FFF2-40B4-BE49-F238E27FC236}">
                <a16:creationId xmlns:a16="http://schemas.microsoft.com/office/drawing/2014/main" id="{2B80A20C-0C67-067D-9181-DB593F5F1D9B}"/>
              </a:ext>
            </a:extLst>
          </p:cNvPr>
          <p:cNvSpPr txBox="1">
            <a:spLocks noChangeAspect="1"/>
          </p:cNvSpPr>
          <p:nvPr/>
        </p:nvSpPr>
        <p:spPr>
          <a:xfrm>
            <a:off x="9079322" y="3175166"/>
            <a:ext cx="450000" cy="632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lIns="0" tIns="18000" rIns="0" bIns="0"/>
          <a:lstStyle>
            <a:lvl1pPr marL="22860" indent="-22860" algn="l" defTabSz="9144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•"/>
              <a:defRPr sz="2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" indent="-22860" algn="l" defTabSz="91440" rtl="0" eaLnBrk="1" latinLnBrk="0" hangingPunct="1">
              <a:lnSpc>
                <a:spcPct val="90000"/>
              </a:lnSpc>
              <a:spcBef>
                <a:spcPts val="50"/>
              </a:spcBef>
              <a:buFont typeface="Arial" panose="020B0604020202020204" pitchFamily="34" charset="0"/>
              <a:buChar char="•"/>
              <a:defRPr sz="1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Clr>
                <a:schemeClr val="tx1"/>
              </a:buClr>
              <a:buNone/>
            </a:pPr>
            <a:r>
              <a:rPr lang="en-US" sz="1800">
                <a:latin typeface="Ericsson Technical Icons" panose="00000500000000000000" pitchFamily="2" charset="0"/>
              </a:rPr>
              <a:t>S</a:t>
            </a:r>
          </a:p>
          <a:p>
            <a:pPr marL="0" indent="0" algn="ctr">
              <a:lnSpc>
                <a:spcPct val="100000"/>
              </a:lnSpc>
              <a:buClr>
                <a:schemeClr val="tx1"/>
              </a:buClr>
              <a:buNone/>
            </a:pPr>
            <a:r>
              <a:rPr lang="en-US" sz="1200">
                <a:latin typeface="Ericsson Hilda" pitchFamily="2" charset="0"/>
              </a:rPr>
              <a:t>AF</a:t>
            </a:r>
            <a:endParaRPr lang="en-US" sz="800">
              <a:latin typeface="Ericsson Hilda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DA24C3-C6E5-E26E-3948-8311EDAA4572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9213904" y="4960359"/>
            <a:ext cx="450000" cy="64386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vert="horz" wrap="square" lIns="0" tIns="1800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Clr>
                <a:srgbClr val="181818"/>
              </a:buClr>
              <a:buNone/>
            </a:pPr>
            <a:r>
              <a:rPr lang="en-US" sz="1600">
                <a:solidFill>
                  <a:schemeClr val="accent2"/>
                </a:solidFill>
                <a:latin typeface="Ericsson Technical Icons" panose="00000500000000000000" pitchFamily="2" charset="0"/>
              </a:rPr>
              <a:t>S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IMS  NF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82D5D2-3895-56C4-8EC2-898725C976FD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8306270" y="4960359"/>
            <a:ext cx="450000" cy="64386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vert="horz" wrap="square" lIns="0" tIns="1800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Clr>
                <a:srgbClr val="181818"/>
              </a:buClr>
              <a:buNone/>
            </a:pPr>
            <a:r>
              <a:rPr lang="en-US" sz="1600">
                <a:solidFill>
                  <a:schemeClr val="accent2"/>
                </a:solidFill>
                <a:latin typeface="Ericsson Technical Icons" panose="00000500000000000000" pitchFamily="2" charset="0"/>
              </a:rPr>
              <a:t>S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IMS  NF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73C47-7B63-CBCF-1CA2-55A0D9C1882C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0153246" y="4960359"/>
            <a:ext cx="450000" cy="64386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vert="horz" wrap="square" lIns="0" tIns="1800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Clr>
                <a:srgbClr val="181818"/>
              </a:buClr>
              <a:buNone/>
            </a:pPr>
            <a:r>
              <a:rPr lang="en-US" sz="1600">
                <a:solidFill>
                  <a:schemeClr val="accent2"/>
                </a:solidFill>
                <a:latin typeface="Ericsson Technical Icons" panose="00000500000000000000" pitchFamily="2" charset="0"/>
              </a:rPr>
              <a:t>S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IMS  NF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AA4A136-06FF-07F1-9BFD-98491F6848F9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60181" y="4079226"/>
            <a:ext cx="0" cy="148976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524C5FC-7909-A251-F99B-668C79F6159B}"/>
              </a:ext>
            </a:extLst>
          </p:cNvPr>
          <p:cNvSpPr txBox="1"/>
          <p:nvPr/>
        </p:nvSpPr>
        <p:spPr bwMode="auto">
          <a:xfrm rot="16200000">
            <a:off x="10978477" y="4771514"/>
            <a:ext cx="817704" cy="3776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600"/>
              <a:t>Trust domain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2B4574-0765-AAAE-03D6-69703F509552}"/>
              </a:ext>
            </a:extLst>
          </p:cNvPr>
          <p:cNvCxnSpPr>
            <a:cxnSpLocks/>
            <a:stCxn id="7" idx="2"/>
          </p:cNvCxnSpPr>
          <p:nvPr/>
        </p:nvCxnSpPr>
        <p:spPr bwMode="auto">
          <a:xfrm>
            <a:off x="9304322" y="3807541"/>
            <a:ext cx="0" cy="2716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25D64A-8860-7D53-DD7D-195729EF2FBE}"/>
              </a:ext>
            </a:extLst>
          </p:cNvPr>
          <p:cNvCxnSpPr>
            <a:cxnSpLocks/>
          </p:cNvCxnSpPr>
          <p:nvPr/>
        </p:nvCxnSpPr>
        <p:spPr bwMode="auto">
          <a:xfrm>
            <a:off x="9698713" y="3487798"/>
            <a:ext cx="3736" cy="59142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A61E81-12D1-CFD7-6839-A7E949DE7428}"/>
              </a:ext>
            </a:extLst>
          </p:cNvPr>
          <p:cNvCxnSpPr>
            <a:cxnSpLocks/>
          </p:cNvCxnSpPr>
          <p:nvPr/>
        </p:nvCxnSpPr>
        <p:spPr bwMode="auto">
          <a:xfrm>
            <a:off x="10038640" y="3313865"/>
            <a:ext cx="0" cy="7653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982AAE-D5FC-DBD3-5BD6-38EF4521E718}"/>
              </a:ext>
            </a:extLst>
          </p:cNvPr>
          <p:cNvCxnSpPr>
            <a:cxnSpLocks/>
            <a:stCxn id="3" idx="2"/>
            <a:endCxn id="9" idx="0"/>
          </p:cNvCxnSpPr>
          <p:nvPr/>
        </p:nvCxnSpPr>
        <p:spPr bwMode="auto">
          <a:xfrm flipH="1">
            <a:off x="8531270" y="4547993"/>
            <a:ext cx="893745" cy="41236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D7B49D6-7D3E-5F56-6EE3-3A6BAD3A53A0}"/>
              </a:ext>
            </a:extLst>
          </p:cNvPr>
          <p:cNvCxnSpPr>
            <a:cxnSpLocks/>
            <a:stCxn id="3" idx="2"/>
            <a:endCxn id="8" idx="0"/>
          </p:cNvCxnSpPr>
          <p:nvPr/>
        </p:nvCxnSpPr>
        <p:spPr bwMode="auto">
          <a:xfrm>
            <a:off x="9425015" y="4547993"/>
            <a:ext cx="13889" cy="41236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8ECEA6-1AE4-FAC5-60EC-2DE5B9C2EA4B}"/>
              </a:ext>
            </a:extLst>
          </p:cNvPr>
          <p:cNvCxnSpPr>
            <a:cxnSpLocks/>
            <a:stCxn id="3" idx="2"/>
            <a:endCxn id="10" idx="0"/>
          </p:cNvCxnSpPr>
          <p:nvPr/>
        </p:nvCxnSpPr>
        <p:spPr bwMode="auto">
          <a:xfrm>
            <a:off x="9425015" y="4547993"/>
            <a:ext cx="953231" cy="41236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891EB18-3E4C-3D33-5BC1-BF22523FB981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0754480" y="3883462"/>
            <a:ext cx="262310" cy="34164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vert="horz" wrap="square" lIns="0" tIns="1800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Clr>
                <a:srgbClr val="181818"/>
              </a:buClr>
              <a:buNone/>
            </a:pPr>
            <a:r>
              <a:rPr lang="en-US" sz="1600">
                <a:solidFill>
                  <a:schemeClr val="accent2"/>
                </a:solidFill>
                <a:latin typeface="Ericsson Technical Icons" panose="00000500000000000000" pitchFamily="2" charset="0"/>
              </a:rPr>
              <a:t>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B10611-5497-88D0-F6B9-F96010A6F4AC}"/>
              </a:ext>
            </a:extLst>
          </p:cNvPr>
          <p:cNvSpPr txBox="1"/>
          <p:nvPr/>
        </p:nvSpPr>
        <p:spPr bwMode="auto">
          <a:xfrm>
            <a:off x="8972654" y="1834251"/>
            <a:ext cx="1912981" cy="2502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b="1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ea typeface="Times New Roman" panose="02020603050405020304" pitchFamily="18" charset="0"/>
              </a:rPr>
              <a:t>Study standard defined mechanisms in IMS enabling an external (to the PLMN trust domain) API invoker to subscribe to specific events related to a specific IMS subscriber / group of IMS subscribers</a:t>
            </a:r>
            <a:r>
              <a:rPr lang="en-GB" sz="2000" dirty="0">
                <a:ea typeface="Times New Roman" panose="02020603050405020304" pitchFamily="18" charset="0"/>
              </a:rPr>
              <a:t>:</a:t>
            </a:r>
          </a:p>
          <a:p>
            <a:pPr lvl="1"/>
            <a:r>
              <a:rPr lang="en-GB" sz="2000" dirty="0">
                <a:ea typeface="Times New Roman" panose="02020603050405020304" pitchFamily="18" charset="0"/>
              </a:rPr>
              <a:t>d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efine event subscription mechanism,</a:t>
            </a:r>
          </a:p>
          <a:p>
            <a:pPr lvl="1"/>
            <a:r>
              <a:rPr lang="en-GB" sz="2000" dirty="0">
                <a:ea typeface="Times New Roman" panose="02020603050405020304" pitchFamily="18" charset="0"/>
              </a:rPr>
              <a:t>define specific events,</a:t>
            </a:r>
          </a:p>
          <a:p>
            <a:pPr lvl="1"/>
            <a:r>
              <a:rPr lang="en-GB" sz="2000" dirty="0">
                <a:ea typeface="Times New Roman" panose="02020603050405020304" pitchFamily="18" charset="0"/>
              </a:rPr>
              <a:t>d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efine locator functionality,</a:t>
            </a:r>
          </a:p>
          <a:p>
            <a:pPr lvl="1"/>
            <a:r>
              <a:rPr lang="en-GB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d</a:t>
            </a:r>
            <a:r>
              <a:rPr lang="en-GB" sz="2000" i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efine synergies with the Network Exposure Framework defined in 5GS (e.g., NEF).</a:t>
            </a:r>
            <a:endParaRPr lang="en-GB" sz="2000" dirty="0"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8" ma:contentTypeDescription="Create a new document." ma:contentTypeScope="" ma:versionID="3579f20970882bd1d00c478ce3a13542">
  <xsd:schema xmlns:xsd="http://www.w3.org/2001/XMLSchema" xmlns:xs="http://www.w3.org/2001/XMLSchema" xmlns:p="http://schemas.microsoft.com/office/2006/metadata/properties" xmlns:ns2="a666cf78-39a2-4718-9e3a-c97e0f2e2430" xmlns:ns3="5febc012-5c62-464f-8fa7-270037d49f7f" targetNamespace="http://schemas.microsoft.com/office/2006/metadata/properties" ma:root="true" ma:fieldsID="ed9a0d99b71c5880959c2226804d7520" ns2:_="" ns3:_="">
    <xsd:import namespace="a666cf78-39a2-4718-9e3a-c97e0f2e2430"/>
    <xsd:import namespace="5febc012-5c62-464f-8fa7-270037d49f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5febc012-5c62-464f-8fa7-270037d49f7f"/>
    <ds:schemaRef ds:uri="a666cf78-39a2-4718-9e3a-c97e0f2e243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6B704C-4A17-45F3-B7AB-9B8281AA14B7}">
  <ds:schemaRefs>
    <ds:schemaRef ds:uri="5febc012-5c62-464f-8fa7-270037d49f7f"/>
    <ds:schemaRef ds:uri="a666cf78-39a2-4718-9e3a-c97e0f2e243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369</Words>
  <Application>Microsoft Office PowerPoint</Application>
  <PresentationFormat>Widescreen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Ericsson Hilda</vt:lpstr>
      <vt:lpstr>Ericsson Technical Icons</vt:lpstr>
      <vt:lpstr>Symbol</vt:lpstr>
      <vt:lpstr>Times New Roman</vt:lpstr>
      <vt:lpstr>Office Theme</vt:lpstr>
      <vt:lpstr>Study on IMS event exposure framework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Ericsson_May05</cp:lastModifiedBy>
  <cp:revision>2</cp:revision>
  <dcterms:created xsi:type="dcterms:W3CDTF">2010-02-05T13:52:04Z</dcterms:created>
  <dcterms:modified xsi:type="dcterms:W3CDTF">2023-05-12T20:10:48Z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</Properties>
</file>